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notesMasterIdLst>
    <p:notesMasterId r:id="rId12"/>
  </p:notesMasterIdLst>
  <p:sldSz cx="14630400" cy="8229600"/>
  <p:notesSz cx="8229600" cy="14630400"/>
  <p:embeddedFontLst>
    <p:embeddedFont>
      <p:font typeface="Crimson Pro"/>
      <p:regular r:id="rId17"/>
    </p:embeddedFont>
    <p:embeddedFont>
      <p:font typeface="Crimson Pro"/>
      <p:regular r:id="rId18"/>
    </p:embeddedFont>
    <p:embeddedFont>
      <p:font typeface="Crimson Pro"/>
      <p:regular r:id="rId19"/>
    </p:embeddedFont>
    <p:embeddedFont>
      <p:font typeface="Crimson Pro"/>
      <p:regular r:id="rId20"/>
    </p:embeddedFont>
    <p:embeddedFont>
      <p:font typeface="Open Sans"/>
      <p:regular r:id="rId21"/>
    </p:embeddedFont>
    <p:embeddedFont>
      <p:font typeface="Open Sans"/>
      <p:regular r:id="rId22"/>
    </p:embeddedFont>
    <p:embeddedFont>
      <p:font typeface="Open Sans"/>
      <p:regular r:id="rId23"/>
    </p:embeddedFont>
    <p:embeddedFont>
      <p:font typeface="Open Sans"/>
      <p:regular r:id="rId24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7" Type="http://schemas.openxmlformats.org/officeDocument/2006/relationships/font" Target="fonts/font1.fntdata"/><Relationship Id="rId18" Type="http://schemas.openxmlformats.org/officeDocument/2006/relationships/font" Target="fonts/font2.fntdata"/><Relationship Id="rId19" Type="http://schemas.openxmlformats.org/officeDocument/2006/relationships/font" Target="fonts/font3.fntdata"/><Relationship Id="rId20" Type="http://schemas.openxmlformats.org/officeDocument/2006/relationships/font" Target="fonts/font4.fntdata"/><Relationship Id="rId21" Type="http://schemas.openxmlformats.org/officeDocument/2006/relationships/font" Target="fonts/font5.fntdata"/><Relationship Id="rId22" Type="http://schemas.openxmlformats.org/officeDocument/2006/relationships/font" Target="fonts/font6.fntdata"/><Relationship Id="rId23" Type="http://schemas.openxmlformats.org/officeDocument/2006/relationships/font" Target="fonts/font7.fntdata"/><Relationship Id="rId24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0-1.png"/><Relationship Id="rId3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1-1.png"/><Relationship Id="rId3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2-1.png"/><Relationship Id="rId3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3-1.png"/><Relationship Id="rId3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4-1.png"/><Relationship Id="rId3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5-1.png"/><Relationship Id="rId3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6-1.png"/><Relationship Id="rId3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7-1.png"/><Relationship Id="rId3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8-1.png"/><Relationship Id="rId3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9-1.png"/><Relationship Id="rId3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EDE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A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EDE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A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EDE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A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EDE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A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EDE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A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EDE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A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EDE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A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EDE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A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EDE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A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EDE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A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slideLayout" Target="../slideLayouts/slideLayout11.xml"/><Relationship Id="rId3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image" Target="../media/image-7-2.png"/><Relationship Id="rId3" Type="http://schemas.openxmlformats.org/officeDocument/2006/relationships/image" Target="../media/image-7-3.png"/><Relationship Id="rId4" Type="http://schemas.openxmlformats.org/officeDocument/2006/relationships/slideLayout" Target="../slideLayouts/slideLayout8.xml"/><Relationship Id="rId5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slideLayout" Target="../slideLayouts/slideLayout9.xml"/><Relationship Id="rId3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3227427"/>
            <a:ext cx="6547961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Calcolatore di Microcredito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4276368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Uno strumento per simulare finanziamenti con garanzia statale per piccole imprese e startup</a:t>
            </a:r>
            <a:endParaRPr lang="en-US" sz="17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31520" y="575191"/>
            <a:ext cx="7680960" cy="13063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100"/>
              </a:lnSpc>
              <a:buNone/>
            </a:pPr>
            <a:r>
              <a:rPr lang="en-US" sz="410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Contatta un Tutor del Microcredito</a:t>
            </a:r>
            <a:endParaRPr lang="en-US" sz="4100" dirty="0"/>
          </a:p>
        </p:txBody>
      </p:sp>
      <p:sp>
        <p:nvSpPr>
          <p:cNvPr id="4" name="Text 1"/>
          <p:cNvSpPr/>
          <p:nvPr/>
        </p:nvSpPr>
        <p:spPr>
          <a:xfrm>
            <a:off x="731520" y="2195036"/>
            <a:ext cx="7680960" cy="10033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0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Il servizio di tutoraggio è erogato in conformità al D.M. 176/2014, senza alcun costo aggiuntivo per il richiedente, ma con una sola trattenuta dell'1% sull'importo erogato.</a:t>
            </a:r>
            <a:endParaRPr lang="en-US" sz="1600" dirty="0"/>
          </a:p>
        </p:txBody>
      </p:sp>
      <p:sp>
        <p:nvSpPr>
          <p:cNvPr id="5" name="Shape 2"/>
          <p:cNvSpPr/>
          <p:nvPr/>
        </p:nvSpPr>
        <p:spPr>
          <a:xfrm>
            <a:off x="731520" y="3433524"/>
            <a:ext cx="7680960" cy="1553885"/>
          </a:xfrm>
          <a:prstGeom prst="roundRect">
            <a:avLst>
              <a:gd name="adj" fmla="val 5650"/>
            </a:avLst>
          </a:prstGeom>
          <a:solidFill>
            <a:srgbClr val="EBE2E0"/>
          </a:solidFill>
          <a:ln w="7620">
            <a:solidFill>
              <a:srgbClr val="D1C8C6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948095" y="3650099"/>
            <a:ext cx="2612708" cy="3264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5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Assistenza Gratuita</a:t>
            </a:r>
            <a:endParaRPr lang="en-US" sz="2050" dirty="0"/>
          </a:p>
        </p:txBody>
      </p:sp>
      <p:sp>
        <p:nvSpPr>
          <p:cNvPr id="7" name="Text 4"/>
          <p:cNvSpPr/>
          <p:nvPr/>
        </p:nvSpPr>
        <p:spPr>
          <a:xfrm>
            <a:off x="948095" y="4101941"/>
            <a:ext cx="7247811" cy="6688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0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Nessun costo preventivo, pagamento solo in caso di approvazione (1% trattenuto dall'importo erogato)</a:t>
            </a:r>
            <a:endParaRPr lang="en-US" sz="1600" dirty="0"/>
          </a:p>
        </p:txBody>
      </p:sp>
      <p:sp>
        <p:nvSpPr>
          <p:cNvPr id="8" name="Shape 5"/>
          <p:cNvSpPr/>
          <p:nvPr/>
        </p:nvSpPr>
        <p:spPr>
          <a:xfrm>
            <a:off x="731520" y="5196364"/>
            <a:ext cx="7680960" cy="1553885"/>
          </a:xfrm>
          <a:prstGeom prst="roundRect">
            <a:avLst>
              <a:gd name="adj" fmla="val 5650"/>
            </a:avLst>
          </a:prstGeom>
          <a:solidFill>
            <a:srgbClr val="EBE2E0"/>
          </a:solidFill>
          <a:ln w="7620">
            <a:solidFill>
              <a:srgbClr val="D1C8C6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948095" y="5412938"/>
            <a:ext cx="2615446" cy="3264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5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Monitoraggio Continuo</a:t>
            </a:r>
            <a:endParaRPr lang="en-US" sz="2050" dirty="0"/>
          </a:p>
        </p:txBody>
      </p:sp>
      <p:sp>
        <p:nvSpPr>
          <p:cNvPr id="10" name="Text 7"/>
          <p:cNvSpPr/>
          <p:nvPr/>
        </p:nvSpPr>
        <p:spPr>
          <a:xfrm>
            <a:off x="948095" y="5864781"/>
            <a:ext cx="7247811" cy="6688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0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Il tutor segue il buon andamento del finanziamento fino alla sua naturale estinzione</a:t>
            </a:r>
            <a:endParaRPr lang="en-US" sz="1600" dirty="0"/>
          </a:p>
        </p:txBody>
      </p:sp>
      <p:sp>
        <p:nvSpPr>
          <p:cNvPr id="11" name="Text 8"/>
          <p:cNvSpPr/>
          <p:nvPr/>
        </p:nvSpPr>
        <p:spPr>
          <a:xfrm>
            <a:off x="731520" y="6985397"/>
            <a:ext cx="7680960" cy="6688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600"/>
              </a:lnSpc>
              <a:buNone/>
            </a:pPr>
            <a:r>
              <a:rPr lang="en-US" sz="160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Prenota una telefonata o videocall con un tutor per verificare la tua esigenza e fattibilità</a:t>
            </a:r>
            <a:endParaRPr lang="en-US" sz="16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383149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Cos'è il Microcredito?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2432090"/>
            <a:ext cx="3664744" cy="2456617"/>
          </a:xfrm>
          <a:prstGeom prst="roundRect">
            <a:avLst>
              <a:gd name="adj" fmla="val 3878"/>
            </a:avLst>
          </a:prstGeom>
          <a:solidFill>
            <a:srgbClr val="FFFCFA"/>
          </a:solidFill>
          <a:ln w="30480">
            <a:solidFill>
              <a:srgbClr val="D1C8C6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1051084" y="2689384"/>
            <a:ext cx="3062287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Finanziamento Agevolato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051084" y="3179802"/>
            <a:ext cx="3150156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Prestiti da 10.000€ a 100.000€ con garanzia statale dell'80% fino a 50.000€ e del 60% oltre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4685348" y="2432090"/>
            <a:ext cx="3664863" cy="2456617"/>
          </a:xfrm>
          <a:prstGeom prst="roundRect">
            <a:avLst>
              <a:gd name="adj" fmla="val 3878"/>
            </a:avLst>
          </a:prstGeom>
          <a:solidFill>
            <a:srgbClr val="FFFCFA"/>
          </a:solidFill>
          <a:ln w="30480">
            <a:solidFill>
              <a:srgbClr val="D1C8C6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4942642" y="268938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Supporto Gratuito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4942642" y="3179802"/>
            <a:ext cx="3150275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Servizio di tutoraggio senza costi aggiuntivi (solo 1% trattenuto sull'importo erogato)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793790" y="5115520"/>
            <a:ext cx="7556421" cy="1730812"/>
          </a:xfrm>
          <a:prstGeom prst="roundRect">
            <a:avLst>
              <a:gd name="adj" fmla="val 5504"/>
            </a:avLst>
          </a:prstGeom>
          <a:solidFill>
            <a:srgbClr val="FFFCFA"/>
          </a:solidFill>
          <a:ln w="30480">
            <a:solidFill>
              <a:srgbClr val="D1C8C6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1051084" y="537281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Flessibilità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1051084" y="5863233"/>
            <a:ext cx="704183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Durata da 24 a 120 mesi con possibilità di preammortamento fino a 12 mesi</a:t>
            </a:r>
            <a:endParaRPr lang="en-US" sz="17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004060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Componenti del Tasso d'Interesse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398859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835E54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Tasso Banca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6280190" y="4569738"/>
            <a:ext cx="3501509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Quota fissa decisa dalla banca che si somma all'Euribor per ottenere il tasso annuo nominale (TAN).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10342721" y="398859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C9907C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Euribor 3M Lett.360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10342721" y="4569738"/>
            <a:ext cx="3501509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Tasso interbancario a 3 mesi, base 360 giorni. È variabile nel tempo e si aggiunge al tasso banca.</a:t>
            </a:r>
            <a:endParaRPr lang="en-US" sz="1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043827"/>
            <a:ext cx="6406753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Esempio di Finanziamento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3319582"/>
            <a:ext cx="3048000" cy="7484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5850"/>
              </a:lnSpc>
              <a:buNone/>
            </a:pPr>
            <a:r>
              <a:rPr lang="en-US" sz="585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10.000€</a:t>
            </a:r>
            <a:endParaRPr lang="en-US" sz="5850" dirty="0"/>
          </a:p>
        </p:txBody>
      </p:sp>
      <p:sp>
        <p:nvSpPr>
          <p:cNvPr id="4" name="Text 2"/>
          <p:cNvSpPr/>
          <p:nvPr/>
        </p:nvSpPr>
        <p:spPr>
          <a:xfrm>
            <a:off x="900113" y="435137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Importo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793790" y="4841796"/>
            <a:ext cx="304800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Capitale finanziato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4125278" y="3319582"/>
            <a:ext cx="3048119" cy="7484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5850"/>
              </a:lnSpc>
              <a:buNone/>
            </a:pPr>
            <a:r>
              <a:rPr lang="en-US" sz="585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24</a:t>
            </a:r>
            <a:endParaRPr lang="en-US" sz="5850" dirty="0"/>
          </a:p>
        </p:txBody>
      </p:sp>
      <p:sp>
        <p:nvSpPr>
          <p:cNvPr id="7" name="Text 5"/>
          <p:cNvSpPr/>
          <p:nvPr/>
        </p:nvSpPr>
        <p:spPr>
          <a:xfrm>
            <a:off x="4231719" y="435137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Durata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4125278" y="4841796"/>
            <a:ext cx="304811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Mesi totali</a:t>
            </a:r>
            <a:endParaRPr lang="en-US" sz="1750" dirty="0"/>
          </a:p>
        </p:txBody>
      </p:sp>
      <p:sp>
        <p:nvSpPr>
          <p:cNvPr id="9" name="Text 7"/>
          <p:cNvSpPr/>
          <p:nvPr/>
        </p:nvSpPr>
        <p:spPr>
          <a:xfrm>
            <a:off x="7456884" y="3319582"/>
            <a:ext cx="3048119" cy="7484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5850"/>
              </a:lnSpc>
              <a:buNone/>
            </a:pPr>
            <a:r>
              <a:rPr lang="en-US" sz="585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451,13€</a:t>
            </a:r>
            <a:endParaRPr lang="en-US" sz="5850" dirty="0"/>
          </a:p>
        </p:txBody>
      </p:sp>
      <p:sp>
        <p:nvSpPr>
          <p:cNvPr id="10" name="Text 8"/>
          <p:cNvSpPr/>
          <p:nvPr/>
        </p:nvSpPr>
        <p:spPr>
          <a:xfrm>
            <a:off x="7563326" y="435137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Rata mensile</a:t>
            </a:r>
            <a:endParaRPr lang="en-US" sz="2200" dirty="0"/>
          </a:p>
        </p:txBody>
      </p:sp>
      <p:sp>
        <p:nvSpPr>
          <p:cNvPr id="11" name="Text 9"/>
          <p:cNvSpPr/>
          <p:nvPr/>
        </p:nvSpPr>
        <p:spPr>
          <a:xfrm>
            <a:off x="7456884" y="4841796"/>
            <a:ext cx="304811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Durante l'ammortamento</a:t>
            </a:r>
            <a:endParaRPr lang="en-US" sz="1750" dirty="0"/>
          </a:p>
        </p:txBody>
      </p:sp>
      <p:sp>
        <p:nvSpPr>
          <p:cNvPr id="12" name="Text 10"/>
          <p:cNvSpPr/>
          <p:nvPr/>
        </p:nvSpPr>
        <p:spPr>
          <a:xfrm>
            <a:off x="10788491" y="3319582"/>
            <a:ext cx="3048119" cy="7484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5850"/>
              </a:lnSpc>
              <a:buNone/>
            </a:pPr>
            <a:r>
              <a:rPr lang="en-US" sz="585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7,75%</a:t>
            </a:r>
            <a:endParaRPr lang="en-US" sz="5850" dirty="0"/>
          </a:p>
        </p:txBody>
      </p:sp>
      <p:sp>
        <p:nvSpPr>
          <p:cNvPr id="13" name="Text 11"/>
          <p:cNvSpPr/>
          <p:nvPr/>
        </p:nvSpPr>
        <p:spPr>
          <a:xfrm>
            <a:off x="10894933" y="435137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Tasso totale</a:t>
            </a:r>
            <a:endParaRPr lang="en-US" sz="2200" dirty="0"/>
          </a:p>
        </p:txBody>
      </p:sp>
      <p:sp>
        <p:nvSpPr>
          <p:cNvPr id="14" name="Text 12"/>
          <p:cNvSpPr/>
          <p:nvPr/>
        </p:nvSpPr>
        <p:spPr>
          <a:xfrm>
            <a:off x="10788491" y="4841796"/>
            <a:ext cx="304811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5,75% (Banca) + 2,00% (Euribor)</a:t>
            </a:r>
            <a:endParaRPr lang="en-US" sz="1750" dirty="0"/>
          </a:p>
        </p:txBody>
      </p:sp>
      <p:sp>
        <p:nvSpPr>
          <p:cNvPr id="15" name="Text 13"/>
          <p:cNvSpPr/>
          <p:nvPr/>
        </p:nvSpPr>
        <p:spPr>
          <a:xfrm>
            <a:off x="793790" y="5822752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Finanziamento con tasso nominale 5,75% + Euribor 2,00% per € 10.000 da restituire in 24 rate a partire da Settembre 2025.</a:t>
            </a:r>
            <a:endParaRPr lang="en-US" sz="17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36138" y="421243"/>
            <a:ext cx="5135999" cy="4787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750"/>
              </a:lnSpc>
              <a:buNone/>
            </a:pPr>
            <a:r>
              <a:rPr lang="en-US" sz="300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Ripartizione del Finanziamento</a:t>
            </a:r>
            <a:endParaRPr lang="en-US" sz="300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36138" y="1206341"/>
            <a:ext cx="13558123" cy="7408783"/>
          </a:xfrm>
          <a:prstGeom prst="rect">
            <a:avLst/>
          </a:prstGeom>
        </p:spPr>
      </p:pic>
      <p:sp>
        <p:nvSpPr>
          <p:cNvPr id="4" name="Shape 1"/>
          <p:cNvSpPr/>
          <p:nvPr/>
        </p:nvSpPr>
        <p:spPr>
          <a:xfrm>
            <a:off x="6446758" y="8645604"/>
            <a:ext cx="153114" cy="153114"/>
          </a:xfrm>
          <a:prstGeom prst="roundRect">
            <a:avLst>
              <a:gd name="adj" fmla="val 11944"/>
            </a:avLst>
          </a:prstGeom>
          <a:solidFill>
            <a:srgbClr val="2F211E"/>
          </a:solidFill>
          <a:ln/>
        </p:spPr>
      </p:sp>
      <p:sp>
        <p:nvSpPr>
          <p:cNvPr id="5" name="Text 2"/>
          <p:cNvSpPr/>
          <p:nvPr/>
        </p:nvSpPr>
        <p:spPr>
          <a:xfrm>
            <a:off x="6660833" y="8645604"/>
            <a:ext cx="578168" cy="1532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200"/>
              </a:lnSpc>
              <a:buNone/>
            </a:pPr>
            <a:r>
              <a:rPr lang="en-US" sz="120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Capitale</a:t>
            </a:r>
            <a:endParaRPr lang="en-US" sz="1200" dirty="0"/>
          </a:p>
        </p:txBody>
      </p:sp>
      <p:sp>
        <p:nvSpPr>
          <p:cNvPr id="6" name="Shape 3"/>
          <p:cNvSpPr/>
          <p:nvPr/>
        </p:nvSpPr>
        <p:spPr>
          <a:xfrm>
            <a:off x="7391400" y="8645604"/>
            <a:ext cx="153114" cy="153114"/>
          </a:xfrm>
          <a:prstGeom prst="roundRect">
            <a:avLst>
              <a:gd name="adj" fmla="val 11944"/>
            </a:avLst>
          </a:prstGeom>
          <a:solidFill>
            <a:srgbClr val="9C7165"/>
          </a:solidFill>
          <a:ln/>
        </p:spPr>
      </p:sp>
      <p:sp>
        <p:nvSpPr>
          <p:cNvPr id="7" name="Text 4"/>
          <p:cNvSpPr/>
          <p:nvPr/>
        </p:nvSpPr>
        <p:spPr>
          <a:xfrm>
            <a:off x="7605474" y="8645604"/>
            <a:ext cx="610433" cy="1532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200"/>
              </a:lnSpc>
              <a:buNone/>
            </a:pPr>
            <a:r>
              <a:rPr lang="en-US" sz="120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Interessi</a:t>
            </a:r>
            <a:endParaRPr lang="en-US" sz="1200" dirty="0"/>
          </a:p>
        </p:txBody>
      </p:sp>
      <p:sp>
        <p:nvSpPr>
          <p:cNvPr id="8" name="Text 5"/>
          <p:cNvSpPr/>
          <p:nvPr/>
        </p:nvSpPr>
        <p:spPr>
          <a:xfrm>
            <a:off x="536138" y="8971121"/>
            <a:ext cx="13558123" cy="2451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00"/>
              </a:lnSpc>
              <a:buNone/>
            </a:pPr>
            <a:r>
              <a:rPr lang="en-US" sz="120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Su un totale di 10.827,23€, il capitale rappresenta il 92,36% (10.000€) mentre gli interessi ammontano al 7,64% (827,23€). Gli interessi sul capitale iniziale sono pari all'8,27%.</a:t>
            </a:r>
            <a:endParaRPr lang="en-US" sz="12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282065"/>
            <a:ext cx="5927884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Piano di Ammortamento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444472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Ammortamento alla francese: rate costanti con quota interessi decrescente e quota capitale crescente nel tempo.</a:t>
            </a:r>
            <a:endParaRPr lang="en-US" sz="1750" dirty="0"/>
          </a:p>
        </p:txBody>
      </p:sp>
      <p:sp>
        <p:nvSpPr>
          <p:cNvPr id="4" name="Shape 2"/>
          <p:cNvSpPr/>
          <p:nvPr/>
        </p:nvSpPr>
        <p:spPr>
          <a:xfrm>
            <a:off x="793790" y="3062526"/>
            <a:ext cx="13042821" cy="3266837"/>
          </a:xfrm>
          <a:prstGeom prst="roundRect">
            <a:avLst>
              <a:gd name="adj" fmla="val 2916"/>
            </a:avLst>
          </a:prstGeom>
          <a:noFill/>
          <a:ln w="7620">
            <a:solidFill>
              <a:srgbClr val="000000">
                <a:alpha val="8000"/>
              </a:srgbClr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801410" y="3070146"/>
            <a:ext cx="13027581" cy="650319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6" name="Text 4"/>
          <p:cNvSpPr/>
          <p:nvPr/>
        </p:nvSpPr>
        <p:spPr>
          <a:xfrm>
            <a:off x="1028581" y="3213854"/>
            <a:ext cx="214800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Mese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3637836" y="3213854"/>
            <a:ext cx="214419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Rata</a:t>
            </a:r>
            <a:endParaRPr lang="en-US" sz="1750" dirty="0"/>
          </a:p>
        </p:txBody>
      </p:sp>
      <p:sp>
        <p:nvSpPr>
          <p:cNvPr id="8" name="Text 6"/>
          <p:cNvSpPr/>
          <p:nvPr/>
        </p:nvSpPr>
        <p:spPr>
          <a:xfrm>
            <a:off x="6243280" y="3213854"/>
            <a:ext cx="214419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Interessi</a:t>
            </a:r>
            <a:endParaRPr lang="en-US" sz="1750" dirty="0"/>
          </a:p>
        </p:txBody>
      </p:sp>
      <p:sp>
        <p:nvSpPr>
          <p:cNvPr id="9" name="Text 7"/>
          <p:cNvSpPr/>
          <p:nvPr/>
        </p:nvSpPr>
        <p:spPr>
          <a:xfrm>
            <a:off x="8848725" y="3213854"/>
            <a:ext cx="214419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Capitale</a:t>
            </a:r>
            <a:endParaRPr lang="en-US" sz="1750" dirty="0"/>
          </a:p>
        </p:txBody>
      </p:sp>
      <p:sp>
        <p:nvSpPr>
          <p:cNvPr id="10" name="Text 8"/>
          <p:cNvSpPr/>
          <p:nvPr/>
        </p:nvSpPr>
        <p:spPr>
          <a:xfrm>
            <a:off x="11454170" y="3213854"/>
            <a:ext cx="214800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Residuo</a:t>
            </a:r>
            <a:endParaRPr lang="en-US" sz="1750" dirty="0"/>
          </a:p>
        </p:txBody>
      </p:sp>
      <p:sp>
        <p:nvSpPr>
          <p:cNvPr id="11" name="Shape 9"/>
          <p:cNvSpPr/>
          <p:nvPr/>
        </p:nvSpPr>
        <p:spPr>
          <a:xfrm>
            <a:off x="801410" y="3720465"/>
            <a:ext cx="13027581" cy="650319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2" name="Text 10"/>
          <p:cNvSpPr/>
          <p:nvPr/>
        </p:nvSpPr>
        <p:spPr>
          <a:xfrm>
            <a:off x="1028581" y="3864173"/>
            <a:ext cx="214800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1</a:t>
            </a:r>
            <a:endParaRPr lang="en-US" sz="1750" dirty="0"/>
          </a:p>
        </p:txBody>
      </p:sp>
      <p:sp>
        <p:nvSpPr>
          <p:cNvPr id="13" name="Text 11"/>
          <p:cNvSpPr/>
          <p:nvPr/>
        </p:nvSpPr>
        <p:spPr>
          <a:xfrm>
            <a:off x="3637836" y="3864173"/>
            <a:ext cx="214419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€ 451,13</a:t>
            </a:r>
            <a:endParaRPr lang="en-US" sz="1750" dirty="0"/>
          </a:p>
        </p:txBody>
      </p:sp>
      <p:sp>
        <p:nvSpPr>
          <p:cNvPr id="14" name="Text 12"/>
          <p:cNvSpPr/>
          <p:nvPr/>
        </p:nvSpPr>
        <p:spPr>
          <a:xfrm>
            <a:off x="6243280" y="3864173"/>
            <a:ext cx="214419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€ 64,58</a:t>
            </a:r>
            <a:endParaRPr lang="en-US" sz="1750" dirty="0"/>
          </a:p>
        </p:txBody>
      </p:sp>
      <p:sp>
        <p:nvSpPr>
          <p:cNvPr id="15" name="Text 13"/>
          <p:cNvSpPr/>
          <p:nvPr/>
        </p:nvSpPr>
        <p:spPr>
          <a:xfrm>
            <a:off x="8848725" y="3864173"/>
            <a:ext cx="214419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€ 386,55</a:t>
            </a:r>
            <a:endParaRPr lang="en-US" sz="1750" dirty="0"/>
          </a:p>
        </p:txBody>
      </p:sp>
      <p:sp>
        <p:nvSpPr>
          <p:cNvPr id="16" name="Text 14"/>
          <p:cNvSpPr/>
          <p:nvPr/>
        </p:nvSpPr>
        <p:spPr>
          <a:xfrm>
            <a:off x="11454170" y="3864173"/>
            <a:ext cx="214800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€ 9.613,45</a:t>
            </a:r>
            <a:endParaRPr lang="en-US" sz="1750" dirty="0"/>
          </a:p>
        </p:txBody>
      </p:sp>
      <p:sp>
        <p:nvSpPr>
          <p:cNvPr id="17" name="Shape 15"/>
          <p:cNvSpPr/>
          <p:nvPr/>
        </p:nvSpPr>
        <p:spPr>
          <a:xfrm>
            <a:off x="801410" y="4370784"/>
            <a:ext cx="13027581" cy="650319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18" name="Text 16"/>
          <p:cNvSpPr/>
          <p:nvPr/>
        </p:nvSpPr>
        <p:spPr>
          <a:xfrm>
            <a:off x="1028581" y="4514493"/>
            <a:ext cx="214800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2</a:t>
            </a:r>
            <a:endParaRPr lang="en-US" sz="1750" dirty="0"/>
          </a:p>
        </p:txBody>
      </p:sp>
      <p:sp>
        <p:nvSpPr>
          <p:cNvPr id="19" name="Text 17"/>
          <p:cNvSpPr/>
          <p:nvPr/>
        </p:nvSpPr>
        <p:spPr>
          <a:xfrm>
            <a:off x="3637836" y="4514493"/>
            <a:ext cx="214419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€ 451,13</a:t>
            </a:r>
            <a:endParaRPr lang="en-US" sz="1750" dirty="0"/>
          </a:p>
        </p:txBody>
      </p:sp>
      <p:sp>
        <p:nvSpPr>
          <p:cNvPr id="20" name="Text 18"/>
          <p:cNvSpPr/>
          <p:nvPr/>
        </p:nvSpPr>
        <p:spPr>
          <a:xfrm>
            <a:off x="6243280" y="4514493"/>
            <a:ext cx="214419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€ 62,09</a:t>
            </a:r>
            <a:endParaRPr lang="en-US" sz="1750" dirty="0"/>
          </a:p>
        </p:txBody>
      </p:sp>
      <p:sp>
        <p:nvSpPr>
          <p:cNvPr id="21" name="Text 19"/>
          <p:cNvSpPr/>
          <p:nvPr/>
        </p:nvSpPr>
        <p:spPr>
          <a:xfrm>
            <a:off x="8848725" y="4514493"/>
            <a:ext cx="214419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€ 389,04</a:t>
            </a:r>
            <a:endParaRPr lang="en-US" sz="1750" dirty="0"/>
          </a:p>
        </p:txBody>
      </p:sp>
      <p:sp>
        <p:nvSpPr>
          <p:cNvPr id="22" name="Text 20"/>
          <p:cNvSpPr/>
          <p:nvPr/>
        </p:nvSpPr>
        <p:spPr>
          <a:xfrm>
            <a:off x="11454170" y="4514493"/>
            <a:ext cx="214800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€ 9.224,41</a:t>
            </a:r>
            <a:endParaRPr lang="en-US" sz="1750" dirty="0"/>
          </a:p>
        </p:txBody>
      </p:sp>
      <p:sp>
        <p:nvSpPr>
          <p:cNvPr id="23" name="Shape 21"/>
          <p:cNvSpPr/>
          <p:nvPr/>
        </p:nvSpPr>
        <p:spPr>
          <a:xfrm>
            <a:off x="801410" y="5021104"/>
            <a:ext cx="13027581" cy="650319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24" name="Text 22"/>
          <p:cNvSpPr/>
          <p:nvPr/>
        </p:nvSpPr>
        <p:spPr>
          <a:xfrm>
            <a:off x="1028581" y="5164812"/>
            <a:ext cx="214800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...</a:t>
            </a:r>
            <a:endParaRPr lang="en-US" sz="1750" dirty="0"/>
          </a:p>
        </p:txBody>
      </p:sp>
      <p:sp>
        <p:nvSpPr>
          <p:cNvPr id="25" name="Text 23"/>
          <p:cNvSpPr/>
          <p:nvPr/>
        </p:nvSpPr>
        <p:spPr>
          <a:xfrm>
            <a:off x="3637836" y="5164812"/>
            <a:ext cx="214419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...</a:t>
            </a:r>
            <a:endParaRPr lang="en-US" sz="1750" dirty="0"/>
          </a:p>
        </p:txBody>
      </p:sp>
      <p:sp>
        <p:nvSpPr>
          <p:cNvPr id="26" name="Text 24"/>
          <p:cNvSpPr/>
          <p:nvPr/>
        </p:nvSpPr>
        <p:spPr>
          <a:xfrm>
            <a:off x="6243280" y="5164812"/>
            <a:ext cx="214419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...</a:t>
            </a:r>
            <a:endParaRPr lang="en-US" sz="1750" dirty="0"/>
          </a:p>
        </p:txBody>
      </p:sp>
      <p:sp>
        <p:nvSpPr>
          <p:cNvPr id="27" name="Text 25"/>
          <p:cNvSpPr/>
          <p:nvPr/>
        </p:nvSpPr>
        <p:spPr>
          <a:xfrm>
            <a:off x="8848725" y="5164812"/>
            <a:ext cx="214419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...</a:t>
            </a:r>
            <a:endParaRPr lang="en-US" sz="1750" dirty="0"/>
          </a:p>
        </p:txBody>
      </p:sp>
      <p:sp>
        <p:nvSpPr>
          <p:cNvPr id="28" name="Text 26"/>
          <p:cNvSpPr/>
          <p:nvPr/>
        </p:nvSpPr>
        <p:spPr>
          <a:xfrm>
            <a:off x="11454170" y="5164812"/>
            <a:ext cx="214800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...</a:t>
            </a:r>
            <a:endParaRPr lang="en-US" sz="1750" dirty="0"/>
          </a:p>
        </p:txBody>
      </p:sp>
      <p:sp>
        <p:nvSpPr>
          <p:cNvPr id="29" name="Shape 27"/>
          <p:cNvSpPr/>
          <p:nvPr/>
        </p:nvSpPr>
        <p:spPr>
          <a:xfrm>
            <a:off x="801410" y="5671423"/>
            <a:ext cx="13027581" cy="650319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30" name="Text 28"/>
          <p:cNvSpPr/>
          <p:nvPr/>
        </p:nvSpPr>
        <p:spPr>
          <a:xfrm>
            <a:off x="1028581" y="5815132"/>
            <a:ext cx="214800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24</a:t>
            </a:r>
            <a:endParaRPr lang="en-US" sz="1750" dirty="0"/>
          </a:p>
        </p:txBody>
      </p:sp>
      <p:sp>
        <p:nvSpPr>
          <p:cNvPr id="31" name="Text 29"/>
          <p:cNvSpPr/>
          <p:nvPr/>
        </p:nvSpPr>
        <p:spPr>
          <a:xfrm>
            <a:off x="3637836" y="5815132"/>
            <a:ext cx="214419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€ 451,24</a:t>
            </a:r>
            <a:endParaRPr lang="en-US" sz="1750" dirty="0"/>
          </a:p>
        </p:txBody>
      </p:sp>
      <p:sp>
        <p:nvSpPr>
          <p:cNvPr id="32" name="Text 30"/>
          <p:cNvSpPr/>
          <p:nvPr/>
        </p:nvSpPr>
        <p:spPr>
          <a:xfrm>
            <a:off x="6243280" y="5815132"/>
            <a:ext cx="214419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€ 2,90</a:t>
            </a:r>
            <a:endParaRPr lang="en-US" sz="1750" dirty="0"/>
          </a:p>
        </p:txBody>
      </p:sp>
      <p:sp>
        <p:nvSpPr>
          <p:cNvPr id="33" name="Text 31"/>
          <p:cNvSpPr/>
          <p:nvPr/>
        </p:nvSpPr>
        <p:spPr>
          <a:xfrm>
            <a:off x="8848725" y="5815132"/>
            <a:ext cx="214419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€ 448,34</a:t>
            </a:r>
            <a:endParaRPr lang="en-US" sz="1750" dirty="0"/>
          </a:p>
        </p:txBody>
      </p:sp>
      <p:sp>
        <p:nvSpPr>
          <p:cNvPr id="34" name="Text 32"/>
          <p:cNvSpPr/>
          <p:nvPr/>
        </p:nvSpPr>
        <p:spPr>
          <a:xfrm>
            <a:off x="11454170" y="5815132"/>
            <a:ext cx="214800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€ 0,00</a:t>
            </a:r>
            <a:endParaRPr lang="en-US" sz="1750" dirty="0"/>
          </a:p>
        </p:txBody>
      </p:sp>
      <p:sp>
        <p:nvSpPr>
          <p:cNvPr id="35" name="Text 33"/>
          <p:cNvSpPr/>
          <p:nvPr/>
        </p:nvSpPr>
        <p:spPr>
          <a:xfrm>
            <a:off x="793790" y="6584513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Totali: € 10.827,23 (€ 827,23 interessi + € 10.000,00 capitale)</a:t>
            </a:r>
            <a:endParaRPr lang="en-US" sz="17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82241" y="794504"/>
            <a:ext cx="5587841" cy="6984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450"/>
              </a:lnSpc>
              <a:buNone/>
            </a:pPr>
            <a:r>
              <a:rPr lang="en-US" sz="435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Garanzia Statale</a:t>
            </a:r>
            <a:endParaRPr lang="en-US" sz="4350" dirty="0"/>
          </a:p>
        </p:txBody>
      </p:sp>
      <p:sp>
        <p:nvSpPr>
          <p:cNvPr id="3" name="Text 1"/>
          <p:cNvSpPr/>
          <p:nvPr/>
        </p:nvSpPr>
        <p:spPr>
          <a:xfrm>
            <a:off x="1492091" y="3392567"/>
            <a:ext cx="2749153" cy="5587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4350"/>
              </a:lnSpc>
              <a:buNone/>
            </a:pPr>
            <a:r>
              <a:rPr lang="en-US" sz="435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80%</a:t>
            </a:r>
            <a:endParaRPr lang="en-US" sz="4350" dirty="0"/>
          </a:p>
        </p:txBody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90387" y="1995726"/>
            <a:ext cx="3352681" cy="3352681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1469827" y="5627727"/>
            <a:ext cx="2793921" cy="3492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Garanzia Stato</a:t>
            </a:r>
            <a:endParaRPr lang="en-US" sz="2150" dirty="0"/>
          </a:p>
        </p:txBody>
      </p:sp>
      <p:sp>
        <p:nvSpPr>
          <p:cNvPr id="6" name="Text 3"/>
          <p:cNvSpPr/>
          <p:nvPr/>
        </p:nvSpPr>
        <p:spPr>
          <a:xfrm>
            <a:off x="782241" y="6111002"/>
            <a:ext cx="4169093" cy="3575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800"/>
              </a:lnSpc>
              <a:buNone/>
            </a:pPr>
            <a:r>
              <a:rPr lang="en-US" sz="17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Per finanziamenti fino a 50.000€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5940504" y="3392567"/>
            <a:ext cx="2749153" cy="5587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4350"/>
              </a:lnSpc>
              <a:buNone/>
            </a:pPr>
            <a:r>
              <a:rPr lang="en-US" sz="435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60%</a:t>
            </a:r>
            <a:endParaRPr lang="en-US" sz="4350" dirty="0"/>
          </a:p>
        </p:txBody>
      </p:sp>
      <p:pic>
        <p:nvPicPr>
          <p:cNvPr id="8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8800" y="1995726"/>
            <a:ext cx="3352681" cy="3352681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5918240" y="5627727"/>
            <a:ext cx="2793921" cy="3492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Garanzia Stato</a:t>
            </a:r>
            <a:endParaRPr lang="en-US" sz="2150" dirty="0"/>
          </a:p>
        </p:txBody>
      </p:sp>
      <p:sp>
        <p:nvSpPr>
          <p:cNvPr id="10" name="Text 6"/>
          <p:cNvSpPr/>
          <p:nvPr/>
        </p:nvSpPr>
        <p:spPr>
          <a:xfrm>
            <a:off x="5230654" y="6111002"/>
            <a:ext cx="4169093" cy="3575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800"/>
              </a:lnSpc>
              <a:buNone/>
            </a:pPr>
            <a:r>
              <a:rPr lang="en-US" sz="17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Per importi superiori a 50.000€</a:t>
            </a:r>
            <a:endParaRPr lang="en-US" sz="1750" dirty="0"/>
          </a:p>
        </p:txBody>
      </p:sp>
      <p:sp>
        <p:nvSpPr>
          <p:cNvPr id="11" name="Text 7"/>
          <p:cNvSpPr/>
          <p:nvPr/>
        </p:nvSpPr>
        <p:spPr>
          <a:xfrm>
            <a:off x="10388918" y="3392567"/>
            <a:ext cx="2749153" cy="5587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4350"/>
              </a:lnSpc>
              <a:buNone/>
            </a:pPr>
            <a:r>
              <a:rPr lang="en-US" sz="435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20%</a:t>
            </a:r>
            <a:endParaRPr lang="en-US" sz="4350" dirty="0"/>
          </a:p>
        </p:txBody>
      </p:sp>
      <p:pic>
        <p:nvPicPr>
          <p:cNvPr id="12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87213" y="1995726"/>
            <a:ext cx="3352681" cy="3352681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10366653" y="5627727"/>
            <a:ext cx="2793921" cy="3492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Quota Impresa</a:t>
            </a:r>
            <a:endParaRPr lang="en-US" sz="2150" dirty="0"/>
          </a:p>
        </p:txBody>
      </p:sp>
      <p:sp>
        <p:nvSpPr>
          <p:cNvPr id="14" name="Text 9"/>
          <p:cNvSpPr/>
          <p:nvPr/>
        </p:nvSpPr>
        <p:spPr>
          <a:xfrm>
            <a:off x="9679067" y="6111002"/>
            <a:ext cx="4169093" cy="3575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800"/>
              </a:lnSpc>
              <a:buNone/>
            </a:pPr>
            <a:r>
              <a:rPr lang="en-US" sz="17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Parte non coperta dalla garanzia statale</a:t>
            </a:r>
            <a:endParaRPr lang="en-US" sz="1750" dirty="0"/>
          </a:p>
        </p:txBody>
      </p:sp>
      <p:sp>
        <p:nvSpPr>
          <p:cNvPr id="15" name="Text 10"/>
          <p:cNvSpPr/>
          <p:nvPr/>
        </p:nvSpPr>
        <p:spPr>
          <a:xfrm>
            <a:off x="782241" y="6719888"/>
            <a:ext cx="13065919" cy="7150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17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La garanzia dello Stato copre una percentuale significativa del rischio, rendendo più accessibile il credito per piccole imprese e startup.</a:t>
            </a:r>
            <a:endParaRPr lang="en-US" sz="17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442799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Preammortamento: Cos'è e Vantaggi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342733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Definizione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793790" y="4008477"/>
            <a:ext cx="3501509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Periodo iniziale in cui si pagano solo gli interessi maturati, mentre la quota capitale non si riduce.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793790" y="5664160"/>
            <a:ext cx="35015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Può durare fino a 12 mesi.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4856321" y="342733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Vantaggi</a:t>
            </a:r>
            <a:endParaRPr lang="en-US" sz="2200" dirty="0"/>
          </a:p>
        </p:txBody>
      </p:sp>
      <p:sp>
        <p:nvSpPr>
          <p:cNvPr id="8" name="Text 5"/>
          <p:cNvSpPr/>
          <p:nvPr/>
        </p:nvSpPr>
        <p:spPr>
          <a:xfrm>
            <a:off x="4856321" y="4008477"/>
            <a:ext cx="35015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Rate iniziali più basse (solo interessi)</a:t>
            </a:r>
            <a:endParaRPr lang="en-US" sz="1750" dirty="0"/>
          </a:p>
        </p:txBody>
      </p:sp>
      <p:sp>
        <p:nvSpPr>
          <p:cNvPr id="9" name="Text 6"/>
          <p:cNvSpPr/>
          <p:nvPr/>
        </p:nvSpPr>
        <p:spPr>
          <a:xfrm>
            <a:off x="4856321" y="4813578"/>
            <a:ext cx="3501509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Tempo per avviare l'attività prima di rimborsare il capitale</a:t>
            </a:r>
            <a:endParaRPr lang="en-US" sz="1750" dirty="0"/>
          </a:p>
        </p:txBody>
      </p:sp>
      <p:sp>
        <p:nvSpPr>
          <p:cNvPr id="10" name="Text 7"/>
          <p:cNvSpPr/>
          <p:nvPr/>
        </p:nvSpPr>
        <p:spPr>
          <a:xfrm>
            <a:off x="4856321" y="5981581"/>
            <a:ext cx="35015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Maggiore flessibilità nei primi mesi di attività</a:t>
            </a:r>
            <a:endParaRPr lang="en-US" sz="17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507927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Glossario Finanziario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2670334"/>
            <a:ext cx="6407944" cy="2093714"/>
          </a:xfrm>
          <a:prstGeom prst="roundRect">
            <a:avLst>
              <a:gd name="adj" fmla="val 4550"/>
            </a:avLst>
          </a:prstGeom>
          <a:solidFill>
            <a:srgbClr val="FFFCFA"/>
          </a:solidFill>
          <a:ln w="30480">
            <a:solidFill>
              <a:srgbClr val="D1C8C6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793790" y="2670334"/>
            <a:ext cx="121920" cy="2093714"/>
          </a:xfrm>
          <a:prstGeom prst="roundRect">
            <a:avLst>
              <a:gd name="adj" fmla="val 78139"/>
            </a:avLst>
          </a:prstGeom>
          <a:solidFill>
            <a:srgbClr val="835E54"/>
          </a:solidFill>
          <a:ln/>
        </p:spPr>
      </p:sp>
      <p:sp>
        <p:nvSpPr>
          <p:cNvPr id="5" name="Text 3"/>
          <p:cNvSpPr/>
          <p:nvPr/>
        </p:nvSpPr>
        <p:spPr>
          <a:xfrm>
            <a:off x="1173004" y="2927628"/>
            <a:ext cx="354722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835E54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TAN</a:t>
            </a:r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 (Tasso Annuo Nominale)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1173004" y="3418046"/>
            <a:ext cx="577143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Tasso "puro" usato per calcolare gli interessi. Non include spese accessorie.</a:t>
            </a:r>
            <a:endParaRPr lang="en-US" sz="1750" dirty="0"/>
          </a:p>
        </p:txBody>
      </p:sp>
      <p:sp>
        <p:nvSpPr>
          <p:cNvPr id="7" name="Shape 5"/>
          <p:cNvSpPr/>
          <p:nvPr/>
        </p:nvSpPr>
        <p:spPr>
          <a:xfrm>
            <a:off x="7428548" y="2670334"/>
            <a:ext cx="6408063" cy="2093714"/>
          </a:xfrm>
          <a:prstGeom prst="roundRect">
            <a:avLst>
              <a:gd name="adj" fmla="val 4550"/>
            </a:avLst>
          </a:prstGeom>
          <a:solidFill>
            <a:srgbClr val="FFFCFA"/>
          </a:solidFill>
          <a:ln w="30480">
            <a:solidFill>
              <a:srgbClr val="D1C8C6"/>
            </a:solidFill>
            <a:prstDash val="solid"/>
          </a:ln>
        </p:spPr>
      </p:sp>
      <p:sp>
        <p:nvSpPr>
          <p:cNvPr id="8" name="Shape 6"/>
          <p:cNvSpPr/>
          <p:nvPr/>
        </p:nvSpPr>
        <p:spPr>
          <a:xfrm>
            <a:off x="7428548" y="2670334"/>
            <a:ext cx="121920" cy="2093714"/>
          </a:xfrm>
          <a:prstGeom prst="roundRect">
            <a:avLst>
              <a:gd name="adj" fmla="val 78139"/>
            </a:avLst>
          </a:prstGeom>
          <a:solidFill>
            <a:srgbClr val="835E54"/>
          </a:solidFill>
          <a:ln/>
        </p:spPr>
      </p:sp>
      <p:sp>
        <p:nvSpPr>
          <p:cNvPr id="9" name="Text 7"/>
          <p:cNvSpPr/>
          <p:nvPr/>
        </p:nvSpPr>
        <p:spPr>
          <a:xfrm>
            <a:off x="7807762" y="2927628"/>
            <a:ext cx="453592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835E54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TAEG</a:t>
            </a:r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43728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 (Tasso Annuo Effettivo Globale)</a:t>
            </a:r>
            <a:endParaRPr lang="en-US" sz="2200" dirty="0"/>
          </a:p>
        </p:txBody>
      </p:sp>
      <p:sp>
        <p:nvSpPr>
          <p:cNvPr id="10" name="Text 8"/>
          <p:cNvSpPr/>
          <p:nvPr/>
        </p:nvSpPr>
        <p:spPr>
          <a:xfrm>
            <a:off x="7807762" y="3418046"/>
            <a:ext cx="577155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Costo totale su base annua: interessi + spese obbligatorie (istruttoria, incasso rata, imposte, assicurazioni).</a:t>
            </a:r>
            <a:endParaRPr lang="en-US" sz="1750" dirty="0"/>
          </a:p>
        </p:txBody>
      </p:sp>
      <p:sp>
        <p:nvSpPr>
          <p:cNvPr id="11" name="Shape 9"/>
          <p:cNvSpPr/>
          <p:nvPr/>
        </p:nvSpPr>
        <p:spPr>
          <a:xfrm>
            <a:off x="793790" y="4990862"/>
            <a:ext cx="6407944" cy="1730812"/>
          </a:xfrm>
          <a:prstGeom prst="roundRect">
            <a:avLst>
              <a:gd name="adj" fmla="val 5504"/>
            </a:avLst>
          </a:prstGeom>
          <a:solidFill>
            <a:srgbClr val="FFFCFA"/>
          </a:solidFill>
          <a:ln w="30480">
            <a:solidFill>
              <a:srgbClr val="D1C8C6"/>
            </a:solidFill>
            <a:prstDash val="solid"/>
          </a:ln>
        </p:spPr>
      </p:sp>
      <p:sp>
        <p:nvSpPr>
          <p:cNvPr id="12" name="Shape 10"/>
          <p:cNvSpPr/>
          <p:nvPr/>
        </p:nvSpPr>
        <p:spPr>
          <a:xfrm>
            <a:off x="793790" y="4990862"/>
            <a:ext cx="121920" cy="1730812"/>
          </a:xfrm>
          <a:prstGeom prst="roundRect">
            <a:avLst>
              <a:gd name="adj" fmla="val 78139"/>
            </a:avLst>
          </a:prstGeom>
          <a:solidFill>
            <a:srgbClr val="835E54"/>
          </a:solidFill>
          <a:ln/>
        </p:spPr>
      </p:sp>
      <p:sp>
        <p:nvSpPr>
          <p:cNvPr id="13" name="Text 11"/>
          <p:cNvSpPr/>
          <p:nvPr/>
        </p:nvSpPr>
        <p:spPr>
          <a:xfrm>
            <a:off x="1173004" y="5248156"/>
            <a:ext cx="348317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835E54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Ammortamento alla francese</a:t>
            </a:r>
            <a:endParaRPr lang="en-US" sz="2200" dirty="0"/>
          </a:p>
        </p:txBody>
      </p:sp>
      <p:sp>
        <p:nvSpPr>
          <p:cNvPr id="14" name="Text 12"/>
          <p:cNvSpPr/>
          <p:nvPr/>
        </p:nvSpPr>
        <p:spPr>
          <a:xfrm>
            <a:off x="1173004" y="5738574"/>
            <a:ext cx="577143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Rate costanti: all'inizio prevalgono gli interessi, poi aumenta la quota capitale.</a:t>
            </a:r>
            <a:endParaRPr lang="en-US" sz="1750" dirty="0"/>
          </a:p>
        </p:txBody>
      </p:sp>
      <p:sp>
        <p:nvSpPr>
          <p:cNvPr id="15" name="Shape 13"/>
          <p:cNvSpPr/>
          <p:nvPr/>
        </p:nvSpPr>
        <p:spPr>
          <a:xfrm>
            <a:off x="7428548" y="4990862"/>
            <a:ext cx="6408063" cy="1730812"/>
          </a:xfrm>
          <a:prstGeom prst="roundRect">
            <a:avLst>
              <a:gd name="adj" fmla="val 5504"/>
            </a:avLst>
          </a:prstGeom>
          <a:solidFill>
            <a:srgbClr val="FFFCFA"/>
          </a:solidFill>
          <a:ln w="30480">
            <a:solidFill>
              <a:srgbClr val="D1C8C6"/>
            </a:solidFill>
            <a:prstDash val="solid"/>
          </a:ln>
        </p:spPr>
      </p:sp>
      <p:sp>
        <p:nvSpPr>
          <p:cNvPr id="16" name="Shape 14"/>
          <p:cNvSpPr/>
          <p:nvPr/>
        </p:nvSpPr>
        <p:spPr>
          <a:xfrm>
            <a:off x="7428548" y="4990862"/>
            <a:ext cx="121920" cy="1730812"/>
          </a:xfrm>
          <a:prstGeom prst="roundRect">
            <a:avLst>
              <a:gd name="adj" fmla="val 78139"/>
            </a:avLst>
          </a:prstGeom>
          <a:solidFill>
            <a:srgbClr val="835E54"/>
          </a:solidFill>
          <a:ln/>
        </p:spPr>
      </p:sp>
      <p:sp>
        <p:nvSpPr>
          <p:cNvPr id="17" name="Text 15"/>
          <p:cNvSpPr/>
          <p:nvPr/>
        </p:nvSpPr>
        <p:spPr>
          <a:xfrm>
            <a:off x="7807762" y="524815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835E54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Imposta sostitutiva</a:t>
            </a:r>
            <a:endParaRPr lang="en-US" sz="2200" dirty="0"/>
          </a:p>
        </p:txBody>
      </p:sp>
      <p:sp>
        <p:nvSpPr>
          <p:cNvPr id="18" name="Text 16"/>
          <p:cNvSpPr/>
          <p:nvPr/>
        </p:nvSpPr>
        <p:spPr>
          <a:xfrm>
            <a:off x="7807762" y="5738574"/>
            <a:ext cx="577155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4372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Imposta applicabile ai finanziamenti m/l termine (prassi 0,25%; in alcune fattispecie 2%).</a:t>
            </a:r>
            <a:endParaRPr lang="en-US" sz="17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2025-09-03T19:39:39Z</dcterms:created>
  <dcterms:modified xsi:type="dcterms:W3CDTF">2025-09-03T19:39:39Z</dcterms:modified>
</cp:coreProperties>
</file>